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660066"/>
    <a:srgbClr val="800080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0" y="-1"/>
            <a:ext cx="9144000" cy="274321"/>
            <a:chOff x="0" y="-1"/>
            <a:chExt cx="9144000" cy="274321"/>
          </a:xfrm>
        </p:grpSpPr>
        <p:pic>
          <p:nvPicPr>
            <p:cNvPr id="8" name="Рисунок 7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6095"/>
              <a:ext cx="4501905" cy="268225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2095" y="-1"/>
              <a:ext cx="4501905" cy="268225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 userDrawn="1"/>
        </p:nvGrpSpPr>
        <p:grpSpPr>
          <a:xfrm>
            <a:off x="0" y="6583679"/>
            <a:ext cx="9144000" cy="274321"/>
            <a:chOff x="0" y="-1"/>
            <a:chExt cx="9144000" cy="274321"/>
          </a:xfrm>
        </p:grpSpPr>
        <p:pic>
          <p:nvPicPr>
            <p:cNvPr id="13" name="Рисунок 12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6095"/>
              <a:ext cx="4501905" cy="268225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2095" y="-1"/>
              <a:ext cx="4501905" cy="268225"/>
            </a:xfrm>
            <a:prstGeom prst="rect">
              <a:avLst/>
            </a:prstGeom>
          </p:spPr>
        </p:pic>
      </p:grp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758935" y="3294888"/>
            <a:ext cx="4501905" cy="26822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H="1">
            <a:off x="-2116840" y="3294888"/>
            <a:ext cx="4501905" cy="26822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9617" y="-25128"/>
            <a:ext cx="3533775" cy="683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08920"/>
            <a:ext cx="2121057" cy="410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Группа 7"/>
          <p:cNvGrpSpPr/>
          <p:nvPr userDrawn="1"/>
        </p:nvGrpSpPr>
        <p:grpSpPr>
          <a:xfrm>
            <a:off x="0" y="-1"/>
            <a:ext cx="9144000" cy="274321"/>
            <a:chOff x="0" y="-1"/>
            <a:chExt cx="9144000" cy="274321"/>
          </a:xfrm>
        </p:grpSpPr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6095"/>
              <a:ext cx="4501905" cy="268225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2095" y="-1"/>
              <a:ext cx="4501905" cy="268225"/>
            </a:xfrm>
            <a:prstGeom prst="rect">
              <a:avLst/>
            </a:prstGeom>
          </p:spPr>
        </p:pic>
      </p:grpSp>
      <p:grpSp>
        <p:nvGrpSpPr>
          <p:cNvPr id="11" name="Группа 10"/>
          <p:cNvGrpSpPr/>
          <p:nvPr userDrawn="1"/>
        </p:nvGrpSpPr>
        <p:grpSpPr>
          <a:xfrm>
            <a:off x="0" y="6583679"/>
            <a:ext cx="9144000" cy="274321"/>
            <a:chOff x="0" y="-1"/>
            <a:chExt cx="9144000" cy="274321"/>
          </a:xfrm>
        </p:grpSpPr>
        <p:pic>
          <p:nvPicPr>
            <p:cNvPr id="12" name="Рисунок 11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6095"/>
              <a:ext cx="4501905" cy="268225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2095" y="-1"/>
              <a:ext cx="4501905" cy="268225"/>
            </a:xfrm>
            <a:prstGeom prst="rect">
              <a:avLst/>
            </a:prstGeom>
          </p:spPr>
        </p:pic>
      </p:grp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H="1">
            <a:off x="-2116840" y="3294888"/>
            <a:ext cx="4501905" cy="268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758935" y="3294888"/>
            <a:ext cx="4501905" cy="2682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49336" y="2747002"/>
            <a:ext cx="2121057" cy="410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Группа 7"/>
          <p:cNvGrpSpPr/>
          <p:nvPr userDrawn="1"/>
        </p:nvGrpSpPr>
        <p:grpSpPr>
          <a:xfrm>
            <a:off x="0" y="-1"/>
            <a:ext cx="9144000" cy="274321"/>
            <a:chOff x="0" y="-1"/>
            <a:chExt cx="9144000" cy="274321"/>
          </a:xfrm>
        </p:grpSpPr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6095"/>
              <a:ext cx="4501905" cy="268225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2095" y="-1"/>
              <a:ext cx="4501905" cy="268225"/>
            </a:xfrm>
            <a:prstGeom prst="rect">
              <a:avLst/>
            </a:prstGeom>
          </p:spPr>
        </p:pic>
      </p:grpSp>
      <p:grpSp>
        <p:nvGrpSpPr>
          <p:cNvPr id="11" name="Группа 10"/>
          <p:cNvGrpSpPr/>
          <p:nvPr userDrawn="1"/>
        </p:nvGrpSpPr>
        <p:grpSpPr>
          <a:xfrm>
            <a:off x="0" y="6583679"/>
            <a:ext cx="9144000" cy="274321"/>
            <a:chOff x="0" y="-1"/>
            <a:chExt cx="9144000" cy="274321"/>
          </a:xfrm>
        </p:grpSpPr>
        <p:pic>
          <p:nvPicPr>
            <p:cNvPr id="12" name="Рисунок 11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6095"/>
              <a:ext cx="4501905" cy="268225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2095" y="-1"/>
              <a:ext cx="4501905" cy="268225"/>
            </a:xfrm>
            <a:prstGeom prst="rect">
              <a:avLst/>
            </a:prstGeom>
          </p:spPr>
        </p:pic>
      </p:grp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H="1">
            <a:off x="-2116840" y="3294888"/>
            <a:ext cx="4501905" cy="268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758935" y="3294888"/>
            <a:ext cx="4501905" cy="26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49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амка 8"/>
          <p:cNvSpPr/>
          <p:nvPr userDrawn="1"/>
        </p:nvSpPr>
        <p:spPr>
          <a:xfrm>
            <a:off x="0" y="0"/>
            <a:ext cx="9144000" cy="6857999"/>
          </a:xfrm>
          <a:prstGeom prst="frame">
            <a:avLst>
              <a:gd name="adj1" fmla="val 3567"/>
            </a:avLst>
          </a:prstGeom>
          <a:blipFill dpi="0" rotWithShape="1"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-36576" y="6675786"/>
            <a:ext cx="7569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000" kern="1200" dirty="0" smtClean="0">
                <a:solidFill>
                  <a:srgbClr val="C00000"/>
                </a:solidFill>
                <a:effectLst/>
                <a:latin typeface="Alexandra Zeferino One" pitchFamily="66" charset="0"/>
                <a:ea typeface="+mn-ea"/>
                <a:cs typeface="+mn-cs"/>
              </a:rPr>
              <a:t>© </a:t>
            </a:r>
            <a:r>
              <a:rPr lang="en-US" sz="1000" kern="1200" dirty="0" err="1" smtClean="0">
                <a:solidFill>
                  <a:srgbClr val="C00000"/>
                </a:solidFill>
                <a:effectLst/>
                <a:latin typeface="Alexandra Zeferino One" pitchFamily="66" charset="0"/>
                <a:ea typeface="+mn-ea"/>
                <a:cs typeface="+mn-cs"/>
              </a:rPr>
              <a:t>FokinaLidia</a:t>
            </a:r>
            <a:endParaRPr lang="ru-RU" sz="1000" kern="1200" dirty="0">
              <a:solidFill>
                <a:srgbClr val="C00000"/>
              </a:solidFill>
              <a:effectLst/>
              <a:latin typeface="Alexandra Zeferino One" pitchFamily="66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3768" y="332656"/>
            <a:ext cx="6342263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«Добрый мир любимых книг»</a:t>
            </a:r>
            <a:endParaRPr lang="ru-RU" sz="72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3767" y="3861048"/>
            <a:ext cx="6349285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99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 </a:t>
            </a:r>
          </a:p>
          <a:p>
            <a:pPr algn="ctr"/>
            <a:r>
              <a:rPr lang="ru-RU" sz="4000" b="1" i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99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летнего чтения </a:t>
            </a:r>
          </a:p>
          <a:p>
            <a:pPr algn="ctr"/>
            <a:r>
              <a:rPr lang="ru-RU" sz="4000" b="1" i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99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будущим третьеклассникам</a:t>
            </a:r>
            <a:endParaRPr lang="ru-RU" sz="4000" b="1" i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9900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66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10413" y="260648"/>
            <a:ext cx="7523213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К. Булычев</a:t>
            </a:r>
          </a:p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Повесть «Путешествие </a:t>
            </a:r>
            <a:r>
              <a:rPr lang="ru-RU" sz="4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Алисы»</a:t>
            </a:r>
            <a:endParaRPr lang="ru-RU" sz="48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48093" y="1904637"/>
            <a:ext cx="374441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Фантастическая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повесть Кира Булычёва из цикла «Приключения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Алисы»  увидела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 в 1974 году. Эта фантастическая история переведена более чем на 10 языков, по мотивам повести был снят мультфильм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Повесть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рассказывает о научной экспедиции девочки Алисы с её папой и бортмехаником Зелёным на космическом корабле "Пегас" в поисках новых животных для московского зоопарка. Но неожиданным образом обычная экспедиция превратилась в опасное путешествие: на пути героям встречаются планеты, наполненные фантастическими существами; их ждут приключения, разгадка тайн и борьба с космическими пиратами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132856"/>
            <a:ext cx="3370684" cy="4314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465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1580" y="260648"/>
            <a:ext cx="6280887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А.П. Гайдар</a:t>
            </a:r>
          </a:p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Сказка «Горячий камень»</a:t>
            </a:r>
            <a:endParaRPr lang="ru-RU" sz="48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2780928"/>
            <a:ext cx="29158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«Горячий камень» – добрая и поучительная сказка о том, как важно любить жизнь и ценить все то, что в ней было. Жизненный опыт – бесценный дар каждого человека, его уникальный багаж, который редко кто захочет обменять.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22641"/>
            <a:ext cx="3672408" cy="46027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083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0479" y="260648"/>
            <a:ext cx="6603090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А. Линдгрен </a:t>
            </a:r>
            <a:endParaRPr lang="ru-RU" sz="5400" b="1" dirty="0" smtClean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66006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r>
              <a:rPr lang="ru-RU" sz="4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«Малыш и </a:t>
            </a:r>
            <a:r>
              <a:rPr lang="ru-RU" sz="4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Карлсон</a:t>
            </a:r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,</a:t>
            </a:r>
          </a:p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4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который живет на крыше»</a:t>
            </a:r>
            <a:endParaRPr lang="ru-RU" sz="48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2660948"/>
            <a:ext cx="36724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городе Стокгольме в лучшем в мире домике на крыше живет лучший в мире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Карлсон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этом совершенно уверен его друг Малыш. Убедитесь в этом сами, прочитав три повести знаменитой шведской писательницы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Астрид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Линдгрен.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Карлсон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толстяк и обжора, всегда весел, полон выдумок и фантазий. Дружба с этим маленьким человечком с пропеллером на спине совершенно изменяет жизнь Малыша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860" y="2492896"/>
            <a:ext cx="3321604" cy="3960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076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89344" y="260648"/>
            <a:ext cx="6965368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Р. Киплинг</a:t>
            </a:r>
          </a:p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Рассказ «</a:t>
            </a:r>
            <a:r>
              <a:rPr lang="ru-RU" sz="48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Рикки-тикки-тави</a:t>
            </a:r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»</a:t>
            </a:r>
            <a:endParaRPr lang="ru-RU" sz="48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2708919"/>
            <a:ext cx="32221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«рассказ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великой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войне»,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которую в одиночку вёл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Рикки-Тикки-Тави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отважный маленький мангуст. Он доблестно сражался с двумя кобрами, охраняя покой своих друзей. И после его победы ни одна кобра больше не решалась показываться за садовой оградой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96" y="1922640"/>
            <a:ext cx="3581922" cy="46027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793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56617" y="260648"/>
            <a:ext cx="6030818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В. </a:t>
            </a:r>
            <a:r>
              <a:rPr lang="ru-RU" sz="54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Гауф</a:t>
            </a:r>
            <a:endParaRPr lang="ru-RU" sz="5400" b="1" dirty="0" smtClean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66006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Сказка «Маленький мук»</a:t>
            </a:r>
            <a:endParaRPr lang="ru-RU" sz="48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2348880"/>
            <a:ext cx="30430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«Маленький Мук»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одна из самых популярных сказок в истории человечества. Известный восточный сюжет под пером немецкого писателя Вильгельма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Гауфа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превратился в захватывающий рассказ, грустный и смешной одновременно, богатый житейской мудростью и тонкими наблюдениями за человеческим характером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50" y="1922641"/>
            <a:ext cx="3753652" cy="45932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389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71095" y="260648"/>
            <a:ext cx="6801862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Л. </a:t>
            </a:r>
            <a:r>
              <a:rPr lang="ru-RU" sz="54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Лагин</a:t>
            </a:r>
            <a:endParaRPr lang="ru-RU" sz="5400" b="1" dirty="0" smtClean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66006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r>
              <a:rPr lang="ru-RU" sz="4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Сказка «Старик Хоттабыч»</a:t>
            </a:r>
            <a:endParaRPr lang="ru-RU" sz="48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2023129"/>
            <a:ext cx="36541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Московский школьник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Волька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Костыльков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купаясь в речке, находит таинственную бутылку. Удивлению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Вольки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было предела, когда вместо клада, он нашел в старинной бутылке джинна. Старый джинн по имени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Гассан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Абдурахман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ибн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Хоттаб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свое освобождение пообещал преданно служить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Вольке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выполнять все его пожелания. Но пионеру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Костылькову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нужны дворцы и несметные богатства Хоттабыча.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Волька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 старика грамоте, устраивает на работу в цирк,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«делает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него настоящего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человека».Хоттабыч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свою очередь помогает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Вольке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научиться ценить дружбу и отвечать за свои поступки.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7784"/>
            <a:ext cx="3744416" cy="46375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089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7001" y="260648"/>
            <a:ext cx="8610049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Р.Э. </a:t>
            </a:r>
            <a:r>
              <a:rPr lang="ru-RU" sz="54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Распэ</a:t>
            </a:r>
            <a:endParaRPr lang="ru-RU" sz="5400" b="1" dirty="0" smtClean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66006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«</a:t>
            </a:r>
            <a:r>
              <a:rPr lang="ru-RU" sz="4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Приключения барона </a:t>
            </a:r>
            <a:r>
              <a:rPr lang="ru-RU" sz="4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Мюнхаузена</a:t>
            </a:r>
            <a:r>
              <a:rPr lang="ru-RU" sz="4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»</a:t>
            </a:r>
            <a:endParaRPr lang="ru-RU" sz="48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1922641"/>
            <a:ext cx="3717806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 </a:t>
            </a:r>
            <a:r>
              <a:rPr lang="ru-RU" sz="1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«самого </a:t>
            </a:r>
            <a:r>
              <a:rPr lang="ru-RU" sz="1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правдивого человека на </a:t>
            </a:r>
            <a:r>
              <a:rPr lang="ru-RU" sz="1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земле» </a:t>
            </a:r>
            <a:r>
              <a:rPr lang="ru-RU" sz="1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облетели весь мир. Ну кто не знает барона </a:t>
            </a:r>
            <a:r>
              <a:rPr lang="ru-RU" sz="17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Мюнхаузена</a:t>
            </a:r>
            <a:r>
              <a:rPr lang="ru-RU" sz="1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летал на ядре, забирался по стеблю боба на Луну, выворачивал волка наизнанку, поджигал порох искрами из глаз?</a:t>
            </a:r>
          </a:p>
          <a:p>
            <a:r>
              <a:rPr lang="ru-RU" sz="1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XVIII веке в Германии действительно жил барон </a:t>
            </a:r>
            <a:r>
              <a:rPr lang="ru-RU" sz="17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Мюнхаузен</a:t>
            </a:r>
            <a:r>
              <a:rPr lang="ru-RU" sz="1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какое-то время служил в России и воевал с турками. Когда он вернулся домой, то прославился своими рассказами о необыкновенных приключениях. Его истории были настолько невероятными, что всех лгунишек начали называть </a:t>
            </a:r>
            <a:r>
              <a:rPr lang="ru-RU" sz="17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мюнхаузенами</a:t>
            </a:r>
            <a:r>
              <a:rPr lang="ru-RU" sz="1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517" y="1922641"/>
            <a:ext cx="3406988" cy="45219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53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57368" y="692696"/>
            <a:ext cx="5258171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Приятного </a:t>
            </a:r>
          </a:p>
          <a:p>
            <a:pPr algn="ctr"/>
            <a:r>
              <a:rPr lang="ru-RU" sz="8800" b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чтения!</a:t>
            </a:r>
            <a:endParaRPr lang="ru-RU" sz="88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516" y="3140968"/>
            <a:ext cx="4248472" cy="3573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530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1573" y="260648"/>
            <a:ext cx="7120860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В.Ф. Одоевский </a:t>
            </a:r>
            <a:endParaRPr lang="ru-RU" sz="5400" b="1" dirty="0" smtClean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66006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Сказка «Городок </a:t>
            </a:r>
            <a:r>
              <a:rPr lang="ru-RU" sz="4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в табакерке</a:t>
            </a:r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»</a:t>
            </a:r>
            <a:endParaRPr lang="ru-RU" sz="48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8675" y="2636912"/>
            <a:ext cx="343117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«Городок в табакерке» – увлекательная и поучительная сказка, главными героями которой стали жители музыкальной табакерки. Это история о том, как важно, чтобы каждый занимал свое место и занимался своим делом.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941648"/>
            <a:ext cx="3494594" cy="45306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426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9170" y="260648"/>
            <a:ext cx="7125669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П.П. Бажов </a:t>
            </a:r>
          </a:p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Сказка «Серебряное копытце»</a:t>
            </a:r>
            <a:endParaRPr lang="ru-RU" sz="48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2204864"/>
            <a:ext cx="35101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про то, как старик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Кокованя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взял к себе девочку-сиротку, и вместе в лесу они увидели необыкновенного козлика. Тот козёл особенный. У него на правой передней ноге серебряное копытце. В каком месте топнет этим копытцем — там и появится дорогой камень. Раз топнет — один камень, два топнет — два камня, а где ножкой бить станет — там груда дорогих камней.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98757"/>
            <a:ext cx="3528392" cy="4607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152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6646" y="260648"/>
            <a:ext cx="6830717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С.Т. Аксаков</a:t>
            </a:r>
          </a:p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Сказка «Аленький цветочек»</a:t>
            </a:r>
            <a:endParaRPr lang="ru-RU" sz="48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8137" y="2826194"/>
            <a:ext cx="35283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«Аленький цветочек»-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удивительных заморских странах, о заколдованном принце и об аленьком цветочке, краше которого нет на всём белом свете. Она воспевает милосердие, готовность к самопожертвованию и настоящую любовь, которая побеждает зло.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529" y="1887968"/>
            <a:ext cx="3573003" cy="4608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254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31000" y="260648"/>
            <a:ext cx="6882013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А.С. Пушкин</a:t>
            </a:r>
          </a:p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«Сказка о золотом петушке»</a:t>
            </a:r>
            <a:endParaRPr lang="ru-RU" sz="48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2561421"/>
            <a:ext cx="323347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о золотом петушке»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написана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1834 году в селе Болдино.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произведении показываются такие человеческие пороки как жадность, бесчестие, чревоугодие, непорядочность. А также описывается необратимость наказания, которое придет за все плохие поступки.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90" y="1923194"/>
            <a:ext cx="3556153" cy="46021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7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67445" y="260648"/>
            <a:ext cx="6409127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М.М. Пришвин</a:t>
            </a:r>
          </a:p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Рассказ «Кладовая солнца»</a:t>
            </a:r>
            <a:endParaRPr lang="ru-RU" sz="48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2492896"/>
            <a:ext cx="34381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«Кладовая солнца»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история неразлучных брата и сестры, потерявших родителей.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Митраша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Настя собрались за клюквой на болото и там их пути разошлись. Рассказ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Пришвина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покажет, как собранность и преданность помогли детям выжить на болоте - кладовой солнца с торфом.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24" y="1901222"/>
            <a:ext cx="3504470" cy="4509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908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8784976" cy="22775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А.М. Волков</a:t>
            </a:r>
          </a:p>
          <a:p>
            <a:pPr algn="ctr"/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Сказка «Волшебник  Изумрудного города»</a:t>
            </a:r>
            <a:endParaRPr lang="ru-RU" sz="44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2780928"/>
            <a:ext cx="38519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"Волшебник Изумрудного города" - увлекательная добрая повесть-сказка о приключениях девочки Элли и её собачки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Тотошки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попавших в Волшебную страну. Вместе с новыми друзьями - Страшилой, Железным Дровосеком, Трусливым Львом - девочке удаётся справиться со злыми колдуньями и разоблачить Великого Обманщика Гудвина.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988840"/>
            <a:ext cx="3384377" cy="45811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041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771" y="260648"/>
            <a:ext cx="7776488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Е.Л. Шварц</a:t>
            </a:r>
          </a:p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 «Сказка о потерянном времени»</a:t>
            </a:r>
            <a:endParaRPr lang="ru-RU" sz="48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2056686"/>
            <a:ext cx="36113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«Сказка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потерянном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времени»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Евгения Шварца - это история о четырех волшебниках, которые однажды появились на улице небольшого города. Они давно желали вернуть себе силу и молодость. А для этого им необходимо найти таких людей, которые бесцельно и безрассудно растрачивают свое время. И удача злым волшебникам улыбнулась в лице четверых безалаберных школьников. И теперь дети и старики-волшебники на время поменялись местами...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083" y="1922641"/>
            <a:ext cx="3229374" cy="4582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045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35205" y="260648"/>
            <a:ext cx="6673623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А.П. Платонов</a:t>
            </a:r>
          </a:p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 Сказка «Волшебное кольцо»</a:t>
            </a:r>
            <a:endParaRPr lang="ru-RU" sz="48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01170" y="2204864"/>
            <a:ext cx="36968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«Волшебное кольцо» 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делать добро другим людям, быть честным и верным, хорошо относиться к животным. 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с того, как добрый парень по имени Семён отдал свои последние деньги, чтобы спасти от душегуба животных – собаку с кошкой да змею. И как бывает в сказках, змея та была заколдованной дочкой царя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 что произойдет дальше, узнаете, когда прочитаете…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44" y="1924675"/>
            <a:ext cx="3600400" cy="45306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319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C0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1046</Words>
  <Application>Microsoft Office PowerPoint</Application>
  <PresentationFormat>Экран (4:3)</PresentationFormat>
  <Paragraphs>54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Розы</dc:title>
  <dc:creator>Фокина Лидия Петровна</dc:creator>
  <cp:keywords>Шаблон презентации</cp:keywords>
  <cp:lastModifiedBy>любовь</cp:lastModifiedBy>
  <cp:revision>27</cp:revision>
  <dcterms:created xsi:type="dcterms:W3CDTF">2017-02-23T13:11:39Z</dcterms:created>
  <dcterms:modified xsi:type="dcterms:W3CDTF">2020-05-21T11:02:44Z</dcterms:modified>
</cp:coreProperties>
</file>